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43"/>
    <p:restoredTop sz="94650"/>
  </p:normalViewPr>
  <p:slideViewPr>
    <p:cSldViewPr snapToGrid="0">
      <p:cViewPr varScale="1">
        <p:scale>
          <a:sx n="104" d="100"/>
          <a:sy n="104" d="100"/>
        </p:scale>
        <p:origin x="23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hyperlink" Target="https://wiki.sei.cmu.edu/confluence/pages/viewpage.action?pageId=88046682"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Cinnamon George</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5DCB29DE-5BD9-6F41-9648-DEE3896B0ED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019"/>
    </mc:Choice>
    <mc:Fallback>
      <p:transition spd="slow" advTm="11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200000"/>
              </a:lnSpc>
              <a:spcBef>
                <a:spcPts val="0"/>
              </a:spcBef>
              <a:spcAft>
                <a:spcPts val="0"/>
              </a:spcAft>
              <a:buClr>
                <a:schemeClr val="lt1"/>
              </a:buClr>
              <a:buSzPts val="2000"/>
              <a:buChar char="•"/>
            </a:pPr>
            <a:r>
              <a:rPr lang="en-US" sz="3200" dirty="0"/>
              <a:t> DevSecOps Overview</a:t>
            </a:r>
          </a:p>
          <a:p>
            <a:pPr marL="685800" lvl="1" indent="-228600" algn="l" rtl="0">
              <a:lnSpc>
                <a:spcPct val="200000"/>
              </a:lnSpc>
              <a:spcBef>
                <a:spcPts val="0"/>
              </a:spcBef>
              <a:spcAft>
                <a:spcPts val="0"/>
              </a:spcAft>
              <a:buClr>
                <a:schemeClr val="lt1"/>
              </a:buClr>
              <a:buSzPts val="2000"/>
              <a:buChar char="•"/>
            </a:pPr>
            <a:r>
              <a:rPr lang="en-US" sz="3200" dirty="0"/>
              <a:t>When and How the tools are going to be used</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F185021-55E0-ED46-B56C-265F9B07F1A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8841"/>
    </mc:Choice>
    <mc:Fallback>
      <p:transition spd="slow" advTm="78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dirty="0"/>
              <a:t>Problems / Solutions</a:t>
            </a:r>
          </a:p>
          <a:p>
            <a:pPr marL="228600" lvl="0" indent="-228600" algn="l" rtl="0">
              <a:lnSpc>
                <a:spcPct val="200000"/>
              </a:lnSpc>
              <a:spcBef>
                <a:spcPts val="0"/>
              </a:spcBef>
              <a:spcAft>
                <a:spcPts val="0"/>
              </a:spcAft>
              <a:buClr>
                <a:schemeClr val="lt1"/>
              </a:buClr>
              <a:buSzPts val="2000"/>
              <a:buChar char="•"/>
            </a:pPr>
            <a:r>
              <a:rPr lang="en-US" dirty="0"/>
              <a:t>Risks and Benefits</a:t>
            </a:r>
          </a:p>
          <a:p>
            <a:pPr marL="228600" lvl="0" indent="-228600" algn="l" rtl="0">
              <a:lnSpc>
                <a:spcPct val="200000"/>
              </a:lnSpc>
              <a:spcBef>
                <a:spcPts val="0"/>
              </a:spcBef>
              <a:spcAft>
                <a:spcPts val="0"/>
              </a:spcAft>
              <a:buClr>
                <a:schemeClr val="lt1"/>
              </a:buClr>
              <a:buSzPts val="2000"/>
              <a:buChar char="•"/>
            </a:pPr>
            <a:r>
              <a:rPr lang="en-US" dirty="0"/>
              <a:t>Wait to prevent or prevent now</a:t>
            </a:r>
          </a:p>
          <a:p>
            <a:pPr marL="228600" lvl="0" indent="-228600" algn="l" rtl="0">
              <a:lnSpc>
                <a:spcPct val="200000"/>
              </a:lnSpc>
              <a:spcBef>
                <a:spcPts val="0"/>
              </a:spcBef>
              <a:spcAft>
                <a:spcPts val="0"/>
              </a:spcAft>
              <a:buClr>
                <a:schemeClr val="lt1"/>
              </a:buClr>
              <a:buSzPts val="2000"/>
              <a:buChar char="•"/>
            </a:pPr>
            <a:r>
              <a:rPr lang="en-US" dirty="0"/>
              <a:t>Where is the security lacking and why</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3F79DA1-26F4-4B44-AD71-6BE89753360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5070"/>
    </mc:Choice>
    <mc:Fallback>
      <p:transition spd="slow" advTm="125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200000"/>
              </a:lnSpc>
              <a:spcBef>
                <a:spcPts val="0"/>
              </a:spcBef>
              <a:spcAft>
                <a:spcPts val="0"/>
              </a:spcAft>
              <a:buClr>
                <a:schemeClr val="lt1"/>
              </a:buClr>
              <a:buSzPts val="1800"/>
              <a:buChar char="•"/>
            </a:pPr>
            <a:r>
              <a:rPr lang="en-US" sz="2400" dirty="0"/>
              <a:t>Review / Update the security policy </a:t>
            </a:r>
          </a:p>
          <a:p>
            <a:pPr marL="1143000" lvl="2" indent="-228600" algn="l" rtl="0">
              <a:lnSpc>
                <a:spcPct val="200000"/>
              </a:lnSpc>
              <a:spcBef>
                <a:spcPts val="0"/>
              </a:spcBef>
              <a:spcAft>
                <a:spcPts val="0"/>
              </a:spcAft>
              <a:buClr>
                <a:schemeClr val="lt1"/>
              </a:buClr>
              <a:buSzPts val="1800"/>
              <a:buChar char="•"/>
            </a:pPr>
            <a:r>
              <a:rPr lang="en-US" sz="2400" dirty="0"/>
              <a:t>Practice in depth defense regularly</a:t>
            </a:r>
          </a:p>
          <a:p>
            <a:pPr marL="1143000" lvl="2" indent="-228600" algn="l" rtl="0">
              <a:lnSpc>
                <a:spcPct val="200000"/>
              </a:lnSpc>
              <a:spcBef>
                <a:spcPts val="0"/>
              </a:spcBef>
              <a:spcAft>
                <a:spcPts val="0"/>
              </a:spcAft>
              <a:buClr>
                <a:schemeClr val="lt1"/>
              </a:buClr>
              <a:buSzPts val="1800"/>
              <a:buChar char="•"/>
            </a:pPr>
            <a:r>
              <a:rPr lang="en-US" sz="2400" dirty="0"/>
              <a:t>Monitor the system for vulnerabilities</a:t>
            </a:r>
          </a:p>
          <a:p>
            <a:pPr marL="1143000" lvl="2" indent="-228600" algn="l" rtl="0">
              <a:lnSpc>
                <a:spcPct val="200000"/>
              </a:lnSpc>
              <a:spcBef>
                <a:spcPts val="0"/>
              </a:spcBef>
              <a:spcAft>
                <a:spcPts val="0"/>
              </a:spcAft>
              <a:buClr>
                <a:schemeClr val="lt1"/>
              </a:buClr>
              <a:buSzPts val="1800"/>
              <a:buChar char="•"/>
            </a:pPr>
            <a:r>
              <a:rPr lang="en-US" sz="2400" dirty="0"/>
              <a:t>Keep track of the new vulnerabilities that do not fall within coding standards</a:t>
            </a:r>
            <a:endParaRPr sz="2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0AC9D3A-CB2B-3F40-B5F5-BF997F04612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556"/>
    </mc:Choice>
    <mc:Fallback>
      <p:transition spd="slow" advTm="86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200000"/>
              </a:lnSpc>
              <a:spcBef>
                <a:spcPts val="0"/>
              </a:spcBef>
              <a:spcAft>
                <a:spcPts val="0"/>
              </a:spcAft>
              <a:buClr>
                <a:schemeClr val="lt1"/>
              </a:buClr>
              <a:buSzPts val="2200"/>
              <a:buChar char="•"/>
            </a:pPr>
            <a:r>
              <a:rPr lang="en-US" dirty="0"/>
              <a:t>Current gaps that the security policy brings</a:t>
            </a:r>
          </a:p>
          <a:p>
            <a:pPr marL="0" lvl="0" indent="0" algn="l" rtl="0">
              <a:lnSpc>
                <a:spcPct val="200000"/>
              </a:lnSpc>
              <a:spcBef>
                <a:spcPts val="0"/>
              </a:spcBef>
              <a:spcAft>
                <a:spcPts val="0"/>
              </a:spcAft>
              <a:buClr>
                <a:schemeClr val="lt1"/>
              </a:buClr>
              <a:buSzPts val="2200"/>
              <a:buNone/>
            </a:pPr>
            <a:r>
              <a:rPr lang="en-US" dirty="0"/>
              <a:t>Future Progress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3F8DB32-38D0-E449-AFEB-AC8E1B572E2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123"/>
    </mc:Choice>
    <mc:Fallback>
      <p:transition spd="slow" advTm="46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 indent="0">
              <a:buNone/>
            </a:pPr>
            <a:r>
              <a:rPr lang="en-US" dirty="0"/>
              <a:t> </a:t>
            </a:r>
            <a:r>
              <a:rPr lang="en-US" u="sng" dirty="0">
                <a:hlinkClick r:id="rId6"/>
              </a:rPr>
              <a:t>https://wiki.sei.cmu.edu/confluence/pages/viewpage.action?pageId=88046682</a:t>
            </a:r>
            <a:endParaRPr lang="en-US" dirty="0"/>
          </a:p>
          <a:p>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6946F90-F7FD-A74E-BB3B-29827275CE4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63"/>
    </mc:Choice>
    <mc:Fallback>
      <p:transition spd="slow" advTm="9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lang="en-US" dirty="0"/>
              <a:t>Overview</a:t>
            </a:r>
          </a:p>
          <a:p>
            <a:pPr marL="685800" indent="0">
              <a:spcBef>
                <a:spcPts val="0"/>
              </a:spcBef>
              <a:buNone/>
            </a:pPr>
            <a:r>
              <a:rPr lang="en-US" dirty="0"/>
              <a:t>In Depth Practices </a:t>
            </a: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2364059" y="3100039"/>
            <a:ext cx="7249842" cy="3536567"/>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458CD57-AC14-1244-BE29-D1E62B5AEA3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919"/>
    </mc:Choice>
    <mc:Fallback>
      <p:transition spd="slow" advTm="70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ctr" rtl="0">
              <a:lnSpc>
                <a:spcPct val="107916"/>
              </a:lnSpc>
              <a:spcBef>
                <a:spcPts val="0"/>
              </a:spcBef>
              <a:spcAft>
                <a:spcPts val="0"/>
              </a:spcAft>
              <a:buSzPts val="1800"/>
              <a:buNone/>
            </a:pPr>
            <a:r>
              <a:rPr lang="en-US" sz="2000" dirty="0">
                <a:solidFill>
                  <a:srgbClr val="FFFFFF"/>
                </a:solidFill>
              </a:rPr>
              <a:t>How Automation can be Used to Detect the Threats</a:t>
            </a:r>
            <a:endParaRPr dirty="0"/>
          </a:p>
        </p:txBody>
      </p:sp>
      <p:graphicFrame>
        <p:nvGraphicFramePr>
          <p:cNvPr id="161" name="Google Shape;161;p4"/>
          <p:cNvGraphicFramePr/>
          <p:nvPr>
            <p:extLst>
              <p:ext uri="{D42A27DB-BD31-4B8C-83A1-F6EECF244321}">
                <p14:modId xmlns:p14="http://schemas.microsoft.com/office/powerpoint/2010/main" val="2667933600"/>
              </p:ext>
            </p:extLst>
          </p:nvPr>
        </p:nvGraphicFramePr>
        <p:xfrm>
          <a:off x="3171900" y="2561050"/>
          <a:ext cx="7835225" cy="4023300"/>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 </a:t>
                      </a:r>
                      <a:r>
                        <a:rPr lang="en-US" sz="2400" u="none" strike="noStrike" cap="none" dirty="0">
                          <a:solidFill>
                            <a:schemeClr val="tx1"/>
                          </a:solidFill>
                        </a:rPr>
                        <a:t>The chances of a vulnerability occurring is very high</a:t>
                      </a:r>
                      <a:endParaRPr sz="2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 Will need to take care of immediately</a:t>
                      </a:r>
                      <a:endParaRPr sz="2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t>
                      </a:r>
                      <a:r>
                        <a:rPr lang="en-US" sz="2400" u="none" strike="noStrike" cap="none" dirty="0">
                          <a:solidFill>
                            <a:schemeClr val="tx1"/>
                          </a:solidFill>
                        </a:rPr>
                        <a:t>Does not take priority of something of major importance</a:t>
                      </a:r>
                      <a:endParaRPr sz="2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 The chances of the vulnerability occurring is low</a:t>
                      </a:r>
                      <a:endParaRPr sz="2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263F215-4ACE-424E-8C37-290DF6DFA7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7714"/>
    </mc:Choice>
    <mc:Fallback>
      <p:transition spd="slow" advTm="127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221325" y="1628078"/>
            <a:ext cx="11284875" cy="5229922"/>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nSpc>
                <a:spcPct val="170000"/>
              </a:lnSpc>
              <a:spcBef>
                <a:spcPts val="0"/>
              </a:spcBef>
              <a:buSzPts val="2200"/>
            </a:pPr>
            <a:r>
              <a:rPr lang="en-US" dirty="0"/>
              <a:t>Validate</a:t>
            </a:r>
            <a:r>
              <a:rPr lang="en-US" b="1" dirty="0"/>
              <a:t> </a:t>
            </a:r>
            <a:r>
              <a:rPr lang="en-US" dirty="0"/>
              <a:t>Input Data </a:t>
            </a:r>
          </a:p>
          <a:p>
            <a:pPr marL="228600" lvl="0" indent="-228600">
              <a:lnSpc>
                <a:spcPct val="170000"/>
              </a:lnSpc>
              <a:spcBef>
                <a:spcPts val="0"/>
              </a:spcBef>
              <a:buSzPts val="2200"/>
            </a:pPr>
            <a:r>
              <a:rPr lang="en-US" dirty="0"/>
              <a:t>Heed Compiler Warnings</a:t>
            </a:r>
          </a:p>
          <a:p>
            <a:pPr marL="228600" lvl="0" indent="-228600">
              <a:lnSpc>
                <a:spcPct val="170000"/>
              </a:lnSpc>
              <a:spcBef>
                <a:spcPts val="0"/>
              </a:spcBef>
              <a:buSzPts val="2200"/>
            </a:pPr>
            <a:r>
              <a:rPr lang="en-US" dirty="0"/>
              <a:t>Architect and Design for Security Policies</a:t>
            </a:r>
          </a:p>
          <a:p>
            <a:pPr marL="228600" lvl="0" indent="-228600">
              <a:lnSpc>
                <a:spcPct val="170000"/>
              </a:lnSpc>
              <a:spcBef>
                <a:spcPts val="0"/>
              </a:spcBef>
              <a:buSzPts val="2200"/>
            </a:pPr>
            <a:r>
              <a:rPr lang="en-US" dirty="0"/>
              <a:t>Keep It Simple</a:t>
            </a:r>
          </a:p>
          <a:p>
            <a:pPr marL="228600" lvl="0" indent="-228600">
              <a:lnSpc>
                <a:spcPct val="170000"/>
              </a:lnSpc>
              <a:spcBef>
                <a:spcPts val="0"/>
              </a:spcBef>
              <a:buSzPts val="2200"/>
            </a:pPr>
            <a:r>
              <a:rPr lang="en-US" dirty="0"/>
              <a:t>Default Deny</a:t>
            </a:r>
          </a:p>
          <a:p>
            <a:pPr marL="228600" lvl="0" indent="-228600">
              <a:lnSpc>
                <a:spcPct val="170000"/>
              </a:lnSpc>
              <a:spcBef>
                <a:spcPts val="0"/>
              </a:spcBef>
              <a:buSzPts val="2200"/>
            </a:pPr>
            <a:r>
              <a:rPr lang="en-US" dirty="0"/>
              <a:t>Adhere to the principle of Least Privilege</a:t>
            </a:r>
          </a:p>
          <a:p>
            <a:pPr marL="228600" lvl="0" indent="-228600">
              <a:lnSpc>
                <a:spcPct val="170000"/>
              </a:lnSpc>
              <a:spcBef>
                <a:spcPts val="0"/>
              </a:spcBef>
              <a:buSzPts val="2200"/>
            </a:pPr>
            <a:r>
              <a:rPr lang="en-US" dirty="0"/>
              <a:t>Sanitize Data Sent to Other Systems</a:t>
            </a:r>
          </a:p>
          <a:p>
            <a:pPr marL="228600" lvl="0" indent="-228600">
              <a:lnSpc>
                <a:spcPct val="170000"/>
              </a:lnSpc>
              <a:spcBef>
                <a:spcPts val="0"/>
              </a:spcBef>
              <a:buSzPts val="2200"/>
            </a:pPr>
            <a:r>
              <a:rPr lang="en-US" dirty="0"/>
              <a:t>Practice Defense in Depth</a:t>
            </a:r>
          </a:p>
          <a:p>
            <a:pPr marL="228600" lvl="0" indent="-228600">
              <a:lnSpc>
                <a:spcPct val="170000"/>
              </a:lnSpc>
              <a:spcBef>
                <a:spcPts val="0"/>
              </a:spcBef>
              <a:buSzPts val="2200"/>
            </a:pPr>
            <a:r>
              <a:rPr lang="en-US" dirty="0"/>
              <a:t>Use Effective Quality Assurance Techniques</a:t>
            </a:r>
          </a:p>
          <a:p>
            <a:pPr marL="228600" lvl="0" indent="-228600">
              <a:lnSpc>
                <a:spcPct val="170000"/>
              </a:lnSpc>
              <a:spcBef>
                <a:spcPts val="0"/>
              </a:spcBef>
              <a:buSzPts val="2200"/>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430E4F5-FD8F-3744-88E8-9ED3FFB2B6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2981"/>
    </mc:Choice>
    <mc:Fallback>
      <p:transition spd="slow" advTm="342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150000"/>
              </a:lnSpc>
              <a:spcBef>
                <a:spcPts val="0"/>
              </a:spcBef>
              <a:spcAft>
                <a:spcPts val="0"/>
              </a:spcAft>
              <a:buClr>
                <a:schemeClr val="lt1"/>
              </a:buClr>
              <a:buSzPts val="2000"/>
              <a:buChar char="•"/>
            </a:pPr>
            <a:r>
              <a:rPr lang="en-US" dirty="0"/>
              <a:t>Data type</a:t>
            </a:r>
          </a:p>
          <a:p>
            <a:pPr marL="228600" lvl="0" indent="-228600" algn="l" rtl="0">
              <a:lnSpc>
                <a:spcPct val="150000"/>
              </a:lnSpc>
              <a:spcBef>
                <a:spcPts val="0"/>
              </a:spcBef>
              <a:spcAft>
                <a:spcPts val="0"/>
              </a:spcAft>
              <a:buClr>
                <a:schemeClr val="lt1"/>
              </a:buClr>
              <a:buSzPts val="2000"/>
              <a:buChar char="•"/>
            </a:pPr>
            <a:r>
              <a:rPr lang="en-US" dirty="0"/>
              <a:t>Data Value</a:t>
            </a:r>
          </a:p>
          <a:p>
            <a:pPr marL="228600" lvl="0" indent="-228600" algn="l" rtl="0">
              <a:lnSpc>
                <a:spcPct val="150000"/>
              </a:lnSpc>
              <a:spcBef>
                <a:spcPts val="0"/>
              </a:spcBef>
              <a:spcAft>
                <a:spcPts val="0"/>
              </a:spcAft>
              <a:buClr>
                <a:schemeClr val="lt1"/>
              </a:buClr>
              <a:buSzPts val="2000"/>
              <a:buChar char="•"/>
            </a:pPr>
            <a:r>
              <a:rPr lang="en-US" dirty="0"/>
              <a:t>String Correctness</a:t>
            </a:r>
          </a:p>
          <a:p>
            <a:pPr marL="228600" lvl="0" indent="-228600" algn="l" rtl="0">
              <a:lnSpc>
                <a:spcPct val="150000"/>
              </a:lnSpc>
              <a:spcBef>
                <a:spcPts val="0"/>
              </a:spcBef>
              <a:spcAft>
                <a:spcPts val="0"/>
              </a:spcAft>
              <a:buClr>
                <a:schemeClr val="lt1"/>
              </a:buClr>
              <a:buSzPts val="2000"/>
              <a:buChar char="•"/>
            </a:pPr>
            <a:r>
              <a:rPr lang="en-US" dirty="0"/>
              <a:t>SQL Injection</a:t>
            </a:r>
          </a:p>
          <a:p>
            <a:pPr marL="228600" lvl="0" indent="-228600" algn="l" rtl="0">
              <a:lnSpc>
                <a:spcPct val="150000"/>
              </a:lnSpc>
              <a:spcBef>
                <a:spcPts val="0"/>
              </a:spcBef>
              <a:spcAft>
                <a:spcPts val="0"/>
              </a:spcAft>
              <a:buClr>
                <a:schemeClr val="lt1"/>
              </a:buClr>
              <a:buSzPts val="2000"/>
              <a:buChar char="•"/>
            </a:pPr>
            <a:r>
              <a:rPr lang="en-US" dirty="0"/>
              <a:t>Memory Protection</a:t>
            </a:r>
          </a:p>
          <a:p>
            <a:pPr marL="228600" lvl="0" indent="-228600" algn="l" rtl="0">
              <a:lnSpc>
                <a:spcPct val="150000"/>
              </a:lnSpc>
              <a:spcBef>
                <a:spcPts val="0"/>
              </a:spcBef>
              <a:spcAft>
                <a:spcPts val="0"/>
              </a:spcAft>
              <a:buClr>
                <a:schemeClr val="lt1"/>
              </a:buClr>
              <a:buSzPts val="2000"/>
              <a:buChar char="•"/>
            </a:pPr>
            <a:r>
              <a:rPr lang="en-US" dirty="0"/>
              <a:t>Assertions</a:t>
            </a:r>
          </a:p>
          <a:p>
            <a:pPr marL="228600" lvl="0" indent="-228600" algn="l" rtl="0">
              <a:lnSpc>
                <a:spcPct val="150000"/>
              </a:lnSpc>
              <a:spcBef>
                <a:spcPts val="0"/>
              </a:spcBef>
              <a:spcAft>
                <a:spcPts val="0"/>
              </a:spcAft>
              <a:buClr>
                <a:schemeClr val="lt1"/>
              </a:buClr>
              <a:buSzPts val="2000"/>
              <a:buChar char="•"/>
            </a:pPr>
            <a:r>
              <a:rPr lang="en-US" dirty="0"/>
              <a:t>Exceptions</a:t>
            </a:r>
          </a:p>
          <a:p>
            <a:pPr marL="228600" lvl="0" indent="-228600" algn="l" rtl="0">
              <a:lnSpc>
                <a:spcPct val="150000"/>
              </a:lnSpc>
              <a:spcBef>
                <a:spcPts val="0"/>
              </a:spcBef>
              <a:spcAft>
                <a:spcPts val="0"/>
              </a:spcAft>
              <a:buClr>
                <a:schemeClr val="lt1"/>
              </a:buClr>
              <a:buSzPts val="2000"/>
              <a:buChar char="•"/>
            </a:pPr>
            <a:r>
              <a:rPr lang="en-US" dirty="0"/>
              <a:t>Error Reporting</a:t>
            </a:r>
          </a:p>
          <a:p>
            <a:pPr marL="228600" lvl="0" indent="-228600" algn="l" rtl="0">
              <a:lnSpc>
                <a:spcPct val="150000"/>
              </a:lnSpc>
              <a:spcBef>
                <a:spcPts val="0"/>
              </a:spcBef>
              <a:spcAft>
                <a:spcPts val="0"/>
              </a:spcAft>
              <a:buClr>
                <a:schemeClr val="lt1"/>
              </a:buClr>
              <a:buSzPts val="2000"/>
              <a:buChar char="•"/>
            </a:pPr>
            <a:r>
              <a:rPr lang="en-US" dirty="0"/>
              <a:t>Abstract Models</a:t>
            </a:r>
          </a:p>
          <a:p>
            <a:pPr marL="228600" lvl="0" indent="-228600" algn="l" rtl="0">
              <a:lnSpc>
                <a:spcPct val="150000"/>
              </a:lnSpc>
              <a:spcBef>
                <a:spcPts val="0"/>
              </a:spcBef>
              <a:spcAft>
                <a:spcPts val="0"/>
              </a:spcAft>
              <a:buClr>
                <a:schemeClr val="lt1"/>
              </a:buClr>
              <a:buSzPts val="2000"/>
              <a:buChar char="•"/>
            </a:pPr>
            <a:r>
              <a:rPr lang="en-US" dirty="0"/>
              <a:t>Threads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2B6FF95-FBE6-F349-9252-0A37C1E2254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9037"/>
    </mc:Choice>
    <mc:Fallback>
      <p:transition spd="slow" advTm="239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1"/>
            <a:ext cx="10820400" cy="2265928"/>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sz="2000" dirty="0"/>
              <a:t>Encryption in rest</a:t>
            </a:r>
          </a:p>
          <a:p>
            <a:pPr marL="228600" lvl="0" indent="-228600" algn="l" rtl="0">
              <a:lnSpc>
                <a:spcPct val="200000"/>
              </a:lnSpc>
              <a:spcBef>
                <a:spcPts val="0"/>
              </a:spcBef>
              <a:spcAft>
                <a:spcPts val="0"/>
              </a:spcAft>
              <a:buClr>
                <a:schemeClr val="lt1"/>
              </a:buClr>
              <a:buSzPts val="2000"/>
              <a:buChar char="•"/>
            </a:pPr>
            <a:r>
              <a:rPr lang="en-US" sz="2000" dirty="0"/>
              <a:t>Encryption at flight</a:t>
            </a:r>
          </a:p>
          <a:p>
            <a:pPr marL="228600" lvl="0" indent="-228600" algn="l" rtl="0">
              <a:lnSpc>
                <a:spcPct val="200000"/>
              </a:lnSpc>
              <a:spcBef>
                <a:spcPts val="0"/>
              </a:spcBef>
              <a:spcAft>
                <a:spcPts val="0"/>
              </a:spcAft>
              <a:buClr>
                <a:schemeClr val="lt1"/>
              </a:buClr>
              <a:buSzPts val="2000"/>
              <a:buChar char="•"/>
            </a:pPr>
            <a:r>
              <a:rPr lang="en-US" sz="2000" dirty="0"/>
              <a:t>Encryption in Use</a:t>
            </a: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3CBF956-8F0F-D34C-AF62-2F8DB9BD07A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546"/>
    </mc:Choice>
    <mc:Fallback>
      <p:transition spd="slow" advTm="74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400"/>
              <a:buChar char="•"/>
            </a:pPr>
            <a:r>
              <a:rPr lang="en-US" sz="2400" dirty="0"/>
              <a:t>Authentication</a:t>
            </a:r>
          </a:p>
          <a:p>
            <a:pPr marL="228600" lvl="0" indent="-228600" algn="l" rtl="0">
              <a:lnSpc>
                <a:spcPct val="200000"/>
              </a:lnSpc>
              <a:spcBef>
                <a:spcPts val="0"/>
              </a:spcBef>
              <a:spcAft>
                <a:spcPts val="0"/>
              </a:spcAft>
              <a:buClr>
                <a:schemeClr val="lt1"/>
              </a:buClr>
              <a:buSzPts val="2400"/>
              <a:buChar char="•"/>
            </a:pPr>
            <a:r>
              <a:rPr lang="en-US" sz="2400" dirty="0"/>
              <a:t>Authorization</a:t>
            </a:r>
          </a:p>
          <a:p>
            <a:pPr marL="228600" lvl="0" indent="-228600" algn="l" rtl="0">
              <a:lnSpc>
                <a:spcPct val="200000"/>
              </a:lnSpc>
              <a:spcBef>
                <a:spcPts val="0"/>
              </a:spcBef>
              <a:spcAft>
                <a:spcPts val="0"/>
              </a:spcAft>
              <a:buClr>
                <a:schemeClr val="lt1"/>
              </a:buClr>
              <a:buSzPts val="2400"/>
              <a:buChar char="•"/>
            </a:pPr>
            <a:r>
              <a:rPr lang="en-US" sz="2400" dirty="0"/>
              <a:t>Accounting</a:t>
            </a:r>
          </a:p>
          <a:p>
            <a:pPr marL="228600" lvl="0" indent="-228600" algn="l" rtl="0">
              <a:lnSpc>
                <a:spcPct val="90000"/>
              </a:lnSpc>
              <a:spcBef>
                <a:spcPts val="0"/>
              </a:spcBef>
              <a:spcAft>
                <a:spcPts val="0"/>
              </a:spcAft>
              <a:buClr>
                <a:schemeClr val="lt1"/>
              </a:buClr>
              <a:buSzPts val="2400"/>
              <a:buChar char="•"/>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CC61221-FFC4-5D4B-A732-A7DDA616967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6927"/>
    </mc:Choice>
    <mc:Fallback>
      <p:transition spd="slow" advTm="96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8550876" y="764373"/>
            <a:ext cx="2955324"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6E5CD557-249B-9B4B-9FE4-C9128809AD7C}"/>
              </a:ext>
            </a:extLst>
          </p:cNvPr>
          <p:cNvPicPr>
            <a:picLocks noChangeAspect="1"/>
          </p:cNvPicPr>
          <p:nvPr/>
        </p:nvPicPr>
        <p:blipFill>
          <a:blip r:embed="rId7"/>
          <a:stretch>
            <a:fillRect/>
          </a:stretch>
        </p:blipFill>
        <p:spPr>
          <a:xfrm>
            <a:off x="609600" y="3429000"/>
            <a:ext cx="5486400" cy="34290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7EDAAD28-66B8-184E-9768-BABF875DFAF7}"/>
              </a:ext>
            </a:extLst>
          </p:cNvPr>
          <p:cNvPicPr>
            <a:picLocks noChangeAspect="1"/>
          </p:cNvPicPr>
          <p:nvPr/>
        </p:nvPicPr>
        <p:blipFill>
          <a:blip r:embed="rId8"/>
          <a:stretch>
            <a:fillRect/>
          </a:stretch>
        </p:blipFill>
        <p:spPr>
          <a:xfrm>
            <a:off x="6095998" y="3186327"/>
            <a:ext cx="5874677" cy="3671673"/>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D2919FAF-F73D-AC4F-AE28-C122D96DD8BE}"/>
              </a:ext>
            </a:extLst>
          </p:cNvPr>
          <p:cNvPicPr>
            <a:picLocks noChangeAspect="1"/>
          </p:cNvPicPr>
          <p:nvPr/>
        </p:nvPicPr>
        <p:blipFill>
          <a:blip r:embed="rId9"/>
          <a:stretch>
            <a:fillRect/>
          </a:stretch>
        </p:blipFill>
        <p:spPr>
          <a:xfrm>
            <a:off x="609599" y="17188"/>
            <a:ext cx="5874677" cy="3429000"/>
          </a:xfrm>
          <a:prstGeom prst="rect">
            <a:avLst/>
          </a:prstGeom>
        </p:spPr>
      </p:pic>
      <p:pic>
        <p:nvPicPr>
          <p:cNvPr id="8" name="Audio 7">
            <a:hlinkClick r:id="" action="ppaction://media"/>
            <a:extLst>
              <a:ext uri="{FF2B5EF4-FFF2-40B4-BE49-F238E27FC236}">
                <a16:creationId xmlns:a16="http://schemas.microsoft.com/office/drawing/2014/main" id="{ED66C20B-10B9-E84A-9713-2EA78DD3C55D}"/>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36"/>
    </mc:Choice>
    <mc:Fallback>
      <p:transition spd="slow" advTm="30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79FAC76-5122-C046-B94E-AEFD49D4E71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868"/>
    </mc:Choice>
    <mc:Fallback>
      <p:transition spd="slow" advTm="42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318</TotalTime>
  <Words>255</Words>
  <Application>Microsoft Macintosh PowerPoint</Application>
  <PresentationFormat>Widescreen</PresentationFormat>
  <Paragraphs>67</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Cinnamon Andrews</cp:lastModifiedBy>
  <cp:revision>12</cp:revision>
  <dcterms:created xsi:type="dcterms:W3CDTF">2020-08-19T17:59:24Z</dcterms:created>
  <dcterms:modified xsi:type="dcterms:W3CDTF">2021-04-18T21:38:08Z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